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15"/>
  </p:notesMasterIdLst>
  <p:sldIdLst>
    <p:sldId id="256" r:id="rId2"/>
    <p:sldId id="261" r:id="rId3"/>
    <p:sldId id="262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495FC0-392C-1B41-82CB-7260BCEB5F0F}">
          <p14:sldIdLst>
            <p14:sldId id="256"/>
            <p14:sldId id="261"/>
            <p14:sldId id="262"/>
            <p14:sldId id="259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 snapToObjects="1">
      <p:cViewPr>
        <p:scale>
          <a:sx n="87" d="100"/>
          <a:sy n="87" d="100"/>
        </p:scale>
        <p:origin x="153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EC2307-E7BB-49D7-98B7-3CE067FA527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B7918AA-6384-4964-9D69-6BD9695EB7D4}">
      <dgm:prSet/>
      <dgm:spPr/>
      <dgm:t>
        <a:bodyPr/>
        <a:lstStyle/>
        <a:p>
          <a:r>
            <a:rPr lang="en-US"/>
            <a:t>Python has something that no other language has that is a reference counter. With the help of the reference counter, we can count the total number of references that are made internally in python to assign a value to a data object.</a:t>
          </a:r>
        </a:p>
      </dgm:t>
    </dgm:pt>
    <dgm:pt modelId="{70396337-60B7-40AF-9815-C4DA6E4F54E4}" type="parTrans" cxnId="{75325D27-A77A-4A93-B2D3-F4C91F3DC7D9}">
      <dgm:prSet/>
      <dgm:spPr/>
      <dgm:t>
        <a:bodyPr/>
        <a:lstStyle/>
        <a:p>
          <a:endParaRPr lang="en-US"/>
        </a:p>
      </dgm:t>
    </dgm:pt>
    <dgm:pt modelId="{FFFE569A-D026-47A5-A637-1C04DF544A21}" type="sibTrans" cxnId="{75325D27-A77A-4A93-B2D3-F4C91F3DC7D9}">
      <dgm:prSet/>
      <dgm:spPr/>
      <dgm:t>
        <a:bodyPr/>
        <a:lstStyle/>
        <a:p>
          <a:endParaRPr lang="en-US"/>
        </a:p>
      </dgm:t>
    </dgm:pt>
    <dgm:pt modelId="{A01944C2-480A-4BA8-91DE-2E6FA6F7CFA6}">
      <dgm:prSet/>
      <dgm:spPr/>
      <dgm:t>
        <a:bodyPr/>
        <a:lstStyle/>
        <a:p>
          <a:r>
            <a:rPr lang="en-US"/>
            <a:t>Due to this counter, we can count the references and when this count reaches to zero the variable or data object will be released automatically.</a:t>
          </a:r>
        </a:p>
      </dgm:t>
    </dgm:pt>
    <dgm:pt modelId="{D3BB6446-44F0-4E6D-9D43-F6450712BD88}" type="parTrans" cxnId="{0D0856F8-1834-4620-9D87-92390DCC5350}">
      <dgm:prSet/>
      <dgm:spPr/>
      <dgm:t>
        <a:bodyPr/>
        <a:lstStyle/>
        <a:p>
          <a:endParaRPr lang="en-US"/>
        </a:p>
      </dgm:t>
    </dgm:pt>
    <dgm:pt modelId="{1E965E46-0C34-4794-BDC0-CE5B070BFCD9}" type="sibTrans" cxnId="{0D0856F8-1834-4620-9D87-92390DCC5350}">
      <dgm:prSet/>
      <dgm:spPr/>
      <dgm:t>
        <a:bodyPr/>
        <a:lstStyle/>
        <a:p>
          <a:endParaRPr lang="en-US"/>
        </a:p>
      </dgm:t>
    </dgm:pt>
    <dgm:pt modelId="{7B08F950-4D8A-9F4C-B9B3-310C55AA9A0D}" type="pres">
      <dgm:prSet presAssocID="{20EC2307-E7BB-49D7-98B7-3CE067FA5271}" presName="linear" presStyleCnt="0">
        <dgm:presLayoutVars>
          <dgm:animLvl val="lvl"/>
          <dgm:resizeHandles val="exact"/>
        </dgm:presLayoutVars>
      </dgm:prSet>
      <dgm:spPr/>
    </dgm:pt>
    <dgm:pt modelId="{0A4BF33A-7766-4442-88E6-3F3C3560605A}" type="pres">
      <dgm:prSet presAssocID="{8B7918AA-6384-4964-9D69-6BD9695EB7D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F765CCC-EEBF-C448-8309-173AC0CEEEBC}" type="pres">
      <dgm:prSet presAssocID="{FFFE569A-D026-47A5-A637-1C04DF544A21}" presName="spacer" presStyleCnt="0"/>
      <dgm:spPr/>
    </dgm:pt>
    <dgm:pt modelId="{74450F60-CFB9-6046-B617-E44D99288B77}" type="pres">
      <dgm:prSet presAssocID="{A01944C2-480A-4BA8-91DE-2E6FA6F7CFA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5325D27-A77A-4A93-B2D3-F4C91F3DC7D9}" srcId="{20EC2307-E7BB-49D7-98B7-3CE067FA5271}" destId="{8B7918AA-6384-4964-9D69-6BD9695EB7D4}" srcOrd="0" destOrd="0" parTransId="{70396337-60B7-40AF-9815-C4DA6E4F54E4}" sibTransId="{FFFE569A-D026-47A5-A637-1C04DF544A21}"/>
    <dgm:cxn modelId="{B844688D-0994-D14B-B340-B1E4217CF066}" type="presOf" srcId="{8B7918AA-6384-4964-9D69-6BD9695EB7D4}" destId="{0A4BF33A-7766-4442-88E6-3F3C3560605A}" srcOrd="0" destOrd="0" presId="urn:microsoft.com/office/officeart/2005/8/layout/vList2"/>
    <dgm:cxn modelId="{97984FB7-12AB-D849-8FAF-7D85711C854B}" type="presOf" srcId="{A01944C2-480A-4BA8-91DE-2E6FA6F7CFA6}" destId="{74450F60-CFB9-6046-B617-E44D99288B77}" srcOrd="0" destOrd="0" presId="urn:microsoft.com/office/officeart/2005/8/layout/vList2"/>
    <dgm:cxn modelId="{70D758E6-304C-214E-B8C0-80AFFECE814D}" type="presOf" srcId="{20EC2307-E7BB-49D7-98B7-3CE067FA5271}" destId="{7B08F950-4D8A-9F4C-B9B3-310C55AA9A0D}" srcOrd="0" destOrd="0" presId="urn:microsoft.com/office/officeart/2005/8/layout/vList2"/>
    <dgm:cxn modelId="{0D0856F8-1834-4620-9D87-92390DCC5350}" srcId="{20EC2307-E7BB-49D7-98B7-3CE067FA5271}" destId="{A01944C2-480A-4BA8-91DE-2E6FA6F7CFA6}" srcOrd="1" destOrd="0" parTransId="{D3BB6446-44F0-4E6D-9D43-F6450712BD88}" sibTransId="{1E965E46-0C34-4794-BDC0-CE5B070BFCD9}"/>
    <dgm:cxn modelId="{606D2ADF-3C7D-424F-80B4-F6534510D823}" type="presParOf" srcId="{7B08F950-4D8A-9F4C-B9B3-310C55AA9A0D}" destId="{0A4BF33A-7766-4442-88E6-3F3C3560605A}" srcOrd="0" destOrd="0" presId="urn:microsoft.com/office/officeart/2005/8/layout/vList2"/>
    <dgm:cxn modelId="{64227D34-FBC0-2943-A600-14520BD5EA3E}" type="presParOf" srcId="{7B08F950-4D8A-9F4C-B9B3-310C55AA9A0D}" destId="{2F765CCC-EEBF-C448-8309-173AC0CEEEBC}" srcOrd="1" destOrd="0" presId="urn:microsoft.com/office/officeart/2005/8/layout/vList2"/>
    <dgm:cxn modelId="{0A972C7C-2896-6D47-AC76-C4D313DCB27A}" type="presParOf" srcId="{7B08F950-4D8A-9F4C-B9B3-310C55AA9A0D}" destId="{74450F60-CFB9-6046-B617-E44D99288B7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4BF33A-7766-4442-88E6-3F3C3560605A}">
      <dsp:nvSpPr>
        <dsp:cNvPr id="0" name=""/>
        <dsp:cNvSpPr/>
      </dsp:nvSpPr>
      <dsp:spPr>
        <a:xfrm>
          <a:off x="0" y="117071"/>
          <a:ext cx="6812280" cy="26161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Python has something that no other language has that is a reference counter. With the help of the reference counter, we can count the total number of references that are made internally in python to assign a value to a data object.</a:t>
          </a:r>
        </a:p>
      </dsp:txBody>
      <dsp:txXfrm>
        <a:off x="127708" y="244779"/>
        <a:ext cx="6556864" cy="2360704"/>
      </dsp:txXfrm>
    </dsp:sp>
    <dsp:sp modelId="{74450F60-CFB9-6046-B617-E44D99288B77}">
      <dsp:nvSpPr>
        <dsp:cNvPr id="0" name=""/>
        <dsp:cNvSpPr/>
      </dsp:nvSpPr>
      <dsp:spPr>
        <a:xfrm>
          <a:off x="0" y="2808072"/>
          <a:ext cx="6812280" cy="2616120"/>
        </a:xfrm>
        <a:prstGeom prst="roundRect">
          <a:avLst/>
        </a:prstGeom>
        <a:solidFill>
          <a:schemeClr val="accent5">
            <a:hueOff val="-1499403"/>
            <a:satOff val="1849"/>
            <a:lumOff val="-6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Due to this counter, we can count the references and when this count reaches to zero the variable or data object will be released automatically.</a:t>
          </a:r>
        </a:p>
      </dsp:txBody>
      <dsp:txXfrm>
        <a:off x="127708" y="2935780"/>
        <a:ext cx="6556864" cy="23607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327F4-86F5-4B47-A7E6-FA595BF0AB7E}" type="datetimeFigureOut">
              <a:rPr lang="en-US" smtClean="0"/>
              <a:t>7/14/20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597007-2371-DF46-98EF-514BC0CB2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0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597007-2371-DF46-98EF-514BC0CB23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82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597007-2371-DF46-98EF-514BC0CB23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22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597007-2371-DF46-98EF-514BC0CB23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56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597007-2371-DF46-98EF-514BC0CB23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36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597007-2371-DF46-98EF-514BC0CB23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03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973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54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20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0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22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8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2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95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89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1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91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21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43" r:id="rId6"/>
    <p:sldLayoutId id="2147483738" r:id="rId7"/>
    <p:sldLayoutId id="2147483739" r:id="rId8"/>
    <p:sldLayoutId id="2147483740" r:id="rId9"/>
    <p:sldLayoutId id="2147483742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C9A333-3073-F24D-A2D7-8A42CE895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3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6A2A7-5C70-874A-B9F7-A21E3F4B5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GIL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902CA-B64E-E940-BA13-9423711034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551469"/>
            <a:ext cx="9078562" cy="592975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Global Interpreter Lock</a:t>
            </a:r>
          </a:p>
        </p:txBody>
      </p:sp>
    </p:spTree>
    <p:extLst>
      <p:ext uri="{BB962C8B-B14F-4D97-AF65-F5344CB8AC3E}">
        <p14:creationId xmlns:p14="http://schemas.microsoft.com/office/powerpoint/2010/main" val="2228614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A3892D-DEFB-664B-A6A3-C706FC1B4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Example: Two threads running parallel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14CBC-4063-7C43-A40A-8C9A39FB9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9878" y="601588"/>
            <a:ext cx="5916603" cy="5645679"/>
          </a:xfrm>
        </p:spPr>
        <p:txBody>
          <a:bodyPr anchor="ctr">
            <a:noAutofit/>
          </a:bodyPr>
          <a:lstStyle/>
          <a:p>
            <a:pPr fontAlgn="base">
              <a:lnSpc>
                <a:spcPct val="100000"/>
              </a:lnSpc>
            </a:pPr>
            <a:r>
              <a:rPr lang="en-US" sz="1200" dirty="0"/>
              <a:t>import time </a:t>
            </a:r>
          </a:p>
          <a:p>
            <a:pPr fontAlgn="base">
              <a:lnSpc>
                <a:spcPct val="100000"/>
              </a:lnSpc>
            </a:pPr>
            <a:r>
              <a:rPr lang="en-US" sz="1200" dirty="0"/>
              <a:t>from threading import Thread </a:t>
            </a:r>
          </a:p>
          <a:p>
            <a:pPr fontAlgn="base">
              <a:lnSpc>
                <a:spcPct val="100000"/>
              </a:lnSpc>
            </a:pPr>
            <a:r>
              <a:rPr lang="en-US" sz="1200" dirty="0"/>
              <a:t>  COUNT = 50000000</a:t>
            </a:r>
          </a:p>
          <a:p>
            <a:pPr fontAlgn="base">
              <a:lnSpc>
                <a:spcPct val="100000"/>
              </a:lnSpc>
            </a:pPr>
            <a:r>
              <a:rPr lang="en-US" sz="1200" dirty="0"/>
              <a:t>  def countdown(n): </a:t>
            </a:r>
          </a:p>
          <a:p>
            <a:pPr fontAlgn="base">
              <a:lnSpc>
                <a:spcPct val="100000"/>
              </a:lnSpc>
            </a:pPr>
            <a:r>
              <a:rPr lang="en-US" sz="1200" dirty="0"/>
              <a:t>    while n&gt;0: </a:t>
            </a:r>
          </a:p>
          <a:p>
            <a:pPr fontAlgn="base">
              <a:lnSpc>
                <a:spcPct val="100000"/>
              </a:lnSpc>
            </a:pPr>
            <a:r>
              <a:rPr lang="en-US" sz="1200" dirty="0"/>
              <a:t>        n -= 1  </a:t>
            </a:r>
          </a:p>
          <a:p>
            <a:pPr fontAlgn="base">
              <a:lnSpc>
                <a:spcPct val="100000"/>
              </a:lnSpc>
            </a:pPr>
            <a:r>
              <a:rPr lang="en-US" sz="1200" dirty="0"/>
              <a:t>t1 = Thread(target = countdown, args =(COUNT//2, )) </a:t>
            </a:r>
          </a:p>
          <a:p>
            <a:pPr fontAlgn="base">
              <a:lnSpc>
                <a:spcPct val="100000"/>
              </a:lnSpc>
            </a:pPr>
            <a:r>
              <a:rPr lang="en-US" sz="1200" dirty="0"/>
              <a:t>t2 = Thread(target = countdown, args =(COUNT//2, ))   </a:t>
            </a:r>
          </a:p>
          <a:p>
            <a:pPr fontAlgn="base">
              <a:lnSpc>
                <a:spcPct val="100000"/>
              </a:lnSpc>
            </a:pPr>
            <a:r>
              <a:rPr lang="en-US" sz="1200" dirty="0"/>
              <a:t>start = time.time() </a:t>
            </a:r>
          </a:p>
          <a:p>
            <a:pPr fontAlgn="base">
              <a:lnSpc>
                <a:spcPct val="100000"/>
              </a:lnSpc>
            </a:pPr>
            <a:r>
              <a:rPr lang="en-US" sz="1200" dirty="0"/>
              <a:t>t1.start() </a:t>
            </a:r>
          </a:p>
          <a:p>
            <a:pPr fontAlgn="base">
              <a:lnSpc>
                <a:spcPct val="100000"/>
              </a:lnSpc>
            </a:pPr>
            <a:r>
              <a:rPr lang="en-US" sz="1200" dirty="0"/>
              <a:t>t2.start() </a:t>
            </a:r>
          </a:p>
          <a:p>
            <a:pPr fontAlgn="base">
              <a:lnSpc>
                <a:spcPct val="100000"/>
              </a:lnSpc>
            </a:pPr>
            <a:r>
              <a:rPr lang="en-US" sz="1200" dirty="0"/>
              <a:t>t1.join() </a:t>
            </a:r>
          </a:p>
          <a:p>
            <a:pPr fontAlgn="base">
              <a:lnSpc>
                <a:spcPct val="100000"/>
              </a:lnSpc>
            </a:pPr>
            <a:r>
              <a:rPr lang="en-US" sz="1200" dirty="0"/>
              <a:t>t2.join() </a:t>
            </a:r>
          </a:p>
          <a:p>
            <a:pPr fontAlgn="base">
              <a:lnSpc>
                <a:spcPct val="100000"/>
              </a:lnSpc>
            </a:pPr>
            <a:r>
              <a:rPr lang="en-US" sz="1200" dirty="0"/>
              <a:t>end = time.time()   </a:t>
            </a:r>
          </a:p>
          <a:p>
            <a:pPr fontAlgn="base">
              <a:lnSpc>
                <a:spcPct val="100000"/>
              </a:lnSpc>
            </a:pPr>
            <a:r>
              <a:rPr lang="en-US" sz="1200" dirty="0"/>
              <a:t>print('Time taken in seconds -', end - start)   </a:t>
            </a:r>
            <a:r>
              <a:rPr lang="en-US" sz="1400" dirty="0">
                <a:solidFill>
                  <a:schemeClr val="accent6"/>
                </a:solidFill>
              </a:rPr>
              <a:t>#Output: 2.183610439300537</a:t>
            </a:r>
          </a:p>
        </p:txBody>
      </p:sp>
    </p:spTree>
    <p:extLst>
      <p:ext uri="{BB962C8B-B14F-4D97-AF65-F5344CB8AC3E}">
        <p14:creationId xmlns:p14="http://schemas.microsoft.com/office/powerpoint/2010/main" val="4149273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4F26C-BC17-BF45-B676-BC00785BDBA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How to deal with Python’s GIL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77F71-4D84-B94E-84F9-845748880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GIL is not improved as of now because python 2 having GIL implementation and if we change this in python 3 then it will create a problem for us. So instead of removing GIL, we improve the concept of GIL. </a:t>
            </a:r>
          </a:p>
          <a:p>
            <a:r>
              <a:rPr lang="en-US" sz="2000" dirty="0"/>
              <a:t> It’s one of the reasons to not remove the GIL at yet is python heavily depends on C in the backend and C extension heavily depends on the implementation methods of GIL.</a:t>
            </a:r>
          </a:p>
          <a:p>
            <a:r>
              <a:rPr lang="en-US" sz="2000" dirty="0"/>
              <a:t>Although there are many more methods to solve the problems that GIL solve most of them are difficult to implement and can slow down the system.</a:t>
            </a:r>
          </a:p>
        </p:txBody>
      </p:sp>
    </p:spTree>
    <p:extLst>
      <p:ext uri="{BB962C8B-B14F-4D97-AF65-F5344CB8AC3E}">
        <p14:creationId xmlns:p14="http://schemas.microsoft.com/office/powerpoint/2010/main" val="463894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CF45-203A-5C4A-8857-2ED942584E2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How to deal with Python’s GIL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57E20-7B74-664C-B630-2080DCAF0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implementation, python provide a different interpreter to each process to run so in this case the single thread is provided to each process in multi-processing.</a:t>
            </a:r>
          </a:p>
        </p:txBody>
      </p:sp>
    </p:spTree>
    <p:extLst>
      <p:ext uri="{BB962C8B-B14F-4D97-AF65-F5344CB8AC3E}">
        <p14:creationId xmlns:p14="http://schemas.microsoft.com/office/powerpoint/2010/main" val="2522161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AFE4-9BB2-7F49-A7DF-B106CD72F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0"/>
            <a:ext cx="10890504" cy="5102352"/>
          </a:xfrm>
        </p:spPr>
        <p:txBody>
          <a:bodyPr>
            <a:noAutofit/>
          </a:bodyPr>
          <a:lstStyle/>
          <a:p>
            <a:pPr fontAlgn="base"/>
            <a:r>
              <a:rPr lang="en-US" sz="1200" dirty="0"/>
              <a:t># multiprocessing </a:t>
            </a:r>
            <a:br>
              <a:rPr lang="en-US" sz="1200" dirty="0"/>
            </a:br>
            <a:r>
              <a:rPr lang="en-US" sz="1200" dirty="0"/>
              <a:t>  </a:t>
            </a:r>
            <a:br>
              <a:rPr lang="en-US" sz="1200" dirty="0"/>
            </a:br>
            <a:r>
              <a:rPr lang="en-US" sz="1200" dirty="0"/>
              <a:t>import multiprocessing  </a:t>
            </a:r>
            <a:br>
              <a:rPr lang="en-US" sz="1200" dirty="0"/>
            </a:br>
            <a:r>
              <a:rPr lang="en-US" sz="1200" dirty="0"/>
              <a:t>import time </a:t>
            </a:r>
            <a:br>
              <a:rPr lang="en-US" sz="1200" dirty="0"/>
            </a:br>
            <a:r>
              <a:rPr lang="en-US" sz="1200" dirty="0"/>
              <a:t>  </a:t>
            </a:r>
            <a:br>
              <a:rPr lang="en-US" sz="1200" dirty="0"/>
            </a:br>
            <a:r>
              <a:rPr lang="en-US" sz="1200" dirty="0"/>
              <a:t>COUNT = 50000000</a:t>
            </a:r>
            <a:br>
              <a:rPr lang="en-US" sz="1200" dirty="0"/>
            </a:br>
            <a:r>
              <a:rPr lang="en-US" sz="1200" dirty="0"/>
              <a:t>  </a:t>
            </a:r>
            <a:br>
              <a:rPr lang="en-US" sz="1200" dirty="0"/>
            </a:br>
            <a:r>
              <a:rPr lang="en-US" sz="1200" dirty="0"/>
              <a:t>def countdown(n): </a:t>
            </a:r>
            <a:br>
              <a:rPr lang="en-US" sz="1200" dirty="0"/>
            </a:br>
            <a:r>
              <a:rPr lang="en-US" sz="1200" dirty="0"/>
              <a:t>    while n&gt;0: </a:t>
            </a:r>
            <a:br>
              <a:rPr lang="en-US" sz="1200" dirty="0"/>
            </a:br>
            <a:r>
              <a:rPr lang="en-US" sz="1200" dirty="0"/>
              <a:t>        n -= 1</a:t>
            </a:r>
            <a:br>
              <a:rPr lang="en-US" sz="1200" dirty="0"/>
            </a:br>
            <a:r>
              <a:rPr lang="en-US" sz="1200" dirty="0"/>
              <a:t>  </a:t>
            </a:r>
            <a:br>
              <a:rPr lang="en-US" sz="1200" dirty="0"/>
            </a:br>
            <a:r>
              <a:rPr lang="en-US" sz="1200" dirty="0"/>
              <a:t>if __name__ == "__main__": </a:t>
            </a:r>
            <a:br>
              <a:rPr lang="en-US" sz="1200" dirty="0"/>
            </a:br>
            <a:r>
              <a:rPr lang="en-US" sz="1200" dirty="0"/>
              <a:t>    # creating processes  </a:t>
            </a:r>
            <a:br>
              <a:rPr lang="en-US" sz="1200" dirty="0"/>
            </a:br>
            <a:r>
              <a:rPr lang="en-US" sz="1200" dirty="0"/>
              <a:t>    start = time.time() </a:t>
            </a:r>
            <a:br>
              <a:rPr lang="en-US" sz="1200" dirty="0"/>
            </a:br>
            <a:r>
              <a:rPr lang="en-US" sz="1200" dirty="0"/>
              <a:t>    p1 = multiprocessing.Process(target = countdown, args =(COUNT//2, )) </a:t>
            </a:r>
            <a:br>
              <a:rPr lang="en-US" sz="1200" dirty="0"/>
            </a:br>
            <a:r>
              <a:rPr lang="en-US" sz="1200" dirty="0"/>
              <a:t>    p2 = multiprocessing.Process(target = countdown, args =(COUNT//2, )) </a:t>
            </a:r>
            <a:br>
              <a:rPr lang="en-US" sz="1200" dirty="0"/>
            </a:br>
            <a:r>
              <a:rPr lang="en-US" sz="1200" dirty="0"/>
              <a:t>  </a:t>
            </a:r>
            <a:br>
              <a:rPr lang="en-US" sz="1200" dirty="0"/>
            </a:br>
            <a:r>
              <a:rPr lang="en-US" sz="1200" dirty="0"/>
              <a:t>    # starting process 1  </a:t>
            </a:r>
            <a:br>
              <a:rPr lang="en-US" sz="1200" dirty="0"/>
            </a:br>
            <a:r>
              <a:rPr lang="en-US" sz="1200" dirty="0"/>
              <a:t>    p1.start() </a:t>
            </a:r>
            <a:br>
              <a:rPr lang="en-US" sz="1200" dirty="0"/>
            </a:br>
            <a:r>
              <a:rPr lang="en-US" sz="1200" dirty="0"/>
              <a:t>    # starting process 2  </a:t>
            </a:r>
            <a:br>
              <a:rPr lang="en-US" sz="1200" dirty="0"/>
            </a:br>
            <a:r>
              <a:rPr lang="en-US" sz="1200" dirty="0"/>
              <a:t>    p2.start()  </a:t>
            </a:r>
            <a:br>
              <a:rPr lang="en-US" sz="1200" dirty="0"/>
            </a:br>
            <a:r>
              <a:rPr lang="en-US" sz="1200" dirty="0"/>
              <a:t>  </a:t>
            </a:r>
            <a:br>
              <a:rPr lang="en-US" sz="1200" dirty="0"/>
            </a:br>
            <a:r>
              <a:rPr lang="en-US" sz="1200" dirty="0"/>
              <a:t>    # wait until process 1 is finished  </a:t>
            </a:r>
            <a:br>
              <a:rPr lang="en-US" sz="1200" dirty="0"/>
            </a:br>
            <a:r>
              <a:rPr lang="en-US" sz="1200" dirty="0"/>
              <a:t>    p1.join()  </a:t>
            </a:r>
            <a:br>
              <a:rPr lang="en-US" sz="1200" dirty="0"/>
            </a:br>
            <a:r>
              <a:rPr lang="en-US" sz="1200" dirty="0"/>
              <a:t>    # wait until process 2 is finished  </a:t>
            </a:r>
            <a:br>
              <a:rPr lang="en-US" sz="1200" dirty="0"/>
            </a:br>
            <a:r>
              <a:rPr lang="en-US" sz="1200" dirty="0"/>
              <a:t>    p2.join() </a:t>
            </a:r>
            <a:br>
              <a:rPr lang="en-US" sz="1200" dirty="0"/>
            </a:br>
            <a:r>
              <a:rPr lang="en-US" sz="1200" dirty="0"/>
              <a:t>    end = time.time() </a:t>
            </a:r>
            <a:br>
              <a:rPr lang="en-US" sz="1200" dirty="0"/>
            </a:br>
            <a:r>
              <a:rPr lang="en-US" sz="1200" dirty="0"/>
              <a:t>    print('Time taken in seconds -', end - start)          </a:t>
            </a:r>
            <a:r>
              <a:rPr lang="en-US" sz="1200" b="1" dirty="0"/>
              <a:t>#Output </a:t>
            </a:r>
            <a:r>
              <a:rPr lang="en-US" sz="1200" dirty="0"/>
              <a:t>: </a:t>
            </a:r>
            <a:r>
              <a:rPr lang="en-US" sz="1200" dirty="0">
                <a:solidFill>
                  <a:schemeClr val="accent6"/>
                </a:solidFill>
              </a:rPr>
              <a:t>2.5148496627807617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3DA6B-72E8-F342-A17E-1C30C8ACB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944486"/>
          </a:xfrm>
        </p:spPr>
        <p:txBody>
          <a:bodyPr/>
          <a:lstStyle/>
          <a:p>
            <a:r>
              <a:rPr lang="en-US" dirty="0"/>
              <a:t>Example :</a:t>
            </a:r>
          </a:p>
        </p:txBody>
      </p:sp>
    </p:spTree>
    <p:extLst>
      <p:ext uri="{BB962C8B-B14F-4D97-AF65-F5344CB8AC3E}">
        <p14:creationId xmlns:p14="http://schemas.microsoft.com/office/powerpoint/2010/main" val="1217238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4E8A9-5F58-3D47-86EB-4240A77CA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b">
            <a:normAutofit/>
          </a:bodyPr>
          <a:lstStyle/>
          <a:p>
            <a:r>
              <a:rPr lang="en-US" sz="3400" dirty="0"/>
              <a:t>PROCESS</a:t>
            </a:r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23152-0003-2D44-BA42-8D97BCEBE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A process is the instance of a computer program that is being executed by one or many threads. It contains the program code and its activity.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9FB26A3-D0E3-8B40-B8DC-3F1316BB1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843" y="625683"/>
            <a:ext cx="5874370" cy="55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76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F40726-9B19-4165-9C26-757D16E1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FD25A-B5F5-2340-A20B-2F868C66A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4211"/>
            <a:ext cx="4571999" cy="116500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b">
            <a:normAutofit/>
          </a:bodyPr>
          <a:lstStyle/>
          <a:p>
            <a:r>
              <a:rPr lang="en-US" sz="3600" dirty="0"/>
              <a:t>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74CE2-5764-3349-9DF0-BECFFBA12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55327"/>
            <a:ext cx="4571999" cy="3776975"/>
          </a:xfrm>
        </p:spPr>
        <p:txBody>
          <a:bodyPr>
            <a:normAutofit/>
          </a:bodyPr>
          <a:lstStyle/>
          <a:p>
            <a:r>
              <a:rPr lang="en-US" sz="2400" dirty="0"/>
              <a:t>A </a:t>
            </a:r>
            <a:r>
              <a:rPr lang="en-US" sz="2400" i="1" dirty="0"/>
              <a:t>thread</a:t>
            </a:r>
            <a:r>
              <a:rPr lang="en-US" sz="2400" dirty="0"/>
              <a:t> is a single sequential flow of control within a program.</a:t>
            </a:r>
            <a:r>
              <a:rPr lang="en-US" sz="1800" dirty="0"/>
              <a:t>	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B98EAA-B1A8-A64D-BBB9-CE9506514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268" b="-1"/>
          <a:stretch/>
        </p:blipFill>
        <p:spPr>
          <a:xfrm>
            <a:off x="6190488" y="566928"/>
            <a:ext cx="5157216" cy="52861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089CB41-F399-4AEB-980C-5BFB1049C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FC967B-3DD6-463D-9DB9-6E4419AE0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6768" y="3817404"/>
            <a:ext cx="54864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655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6BE7A-819D-714C-B81D-3A16846DB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251" y="2685326"/>
            <a:ext cx="9797738" cy="3023885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“The Python Interpreter Lock is </a:t>
            </a:r>
            <a:r>
              <a:rPr lang="en-US" b="1" dirty="0"/>
              <a:t>mutex</a:t>
            </a:r>
            <a:r>
              <a:rPr lang="en-US" dirty="0"/>
              <a:t> that allows only one thread to hold the control of the Python interpreter. This means that only thread can be in a state of execution at any point in time”. 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209930B-4FDA-EB4D-924B-D7C184851A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What is GIL?</a:t>
            </a:r>
          </a:p>
        </p:txBody>
      </p:sp>
    </p:spTree>
    <p:extLst>
      <p:ext uri="{BB962C8B-B14F-4D97-AF65-F5344CB8AC3E}">
        <p14:creationId xmlns:p14="http://schemas.microsoft.com/office/powerpoint/2010/main" val="4285732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D8518-4385-674E-A76B-48F25188A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/>
              <a:t>What problem did the GIL solve for Python 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BD188C-329B-448B-8251-E94582B0CB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2528670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4458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72DFE-8ABF-E94F-A6A5-2F894E5CC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93" y="520065"/>
            <a:ext cx="10168128" cy="117957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C1DC9-F379-1549-96CE-DEF62CA73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3859911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import sys </a:t>
            </a:r>
          </a:p>
          <a:p>
            <a:pPr fontAlgn="base"/>
            <a:r>
              <a:rPr lang="en-US" dirty="0"/>
              <a:t> check_var = ”Check"</a:t>
            </a:r>
          </a:p>
          <a:p>
            <a:pPr fontAlgn="base"/>
            <a:r>
              <a:rPr lang="en-US" dirty="0"/>
              <a:t>print(sys.getrefcount(check_var))  </a:t>
            </a:r>
            <a:r>
              <a:rPr lang="en-US" dirty="0">
                <a:solidFill>
                  <a:schemeClr val="accent6"/>
                </a:solidFill>
              </a:rPr>
              <a:t>#Output: 4</a:t>
            </a:r>
          </a:p>
          <a:p>
            <a:pPr fontAlgn="base"/>
            <a:r>
              <a:rPr lang="en-US" dirty="0"/>
              <a:t>  </a:t>
            </a:r>
          </a:p>
          <a:p>
            <a:pPr fontAlgn="base"/>
            <a:r>
              <a:rPr lang="en-US" dirty="0"/>
              <a:t>string_gfg = check_var </a:t>
            </a:r>
          </a:p>
          <a:p>
            <a:pPr fontAlgn="base"/>
            <a:r>
              <a:rPr lang="en-US" dirty="0"/>
              <a:t>print(sys.getrefcount(string_gfg))  </a:t>
            </a:r>
            <a:r>
              <a:rPr lang="en-US" dirty="0">
                <a:solidFill>
                  <a:schemeClr val="accent6"/>
                </a:solidFill>
              </a:rPr>
              <a:t>#Output:5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560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DF371-9465-5C41-A483-589EE3246F5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Why was the GIL chosen as 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312AC-C031-FD4C-887C-8090C4F16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provides a better way to deal with thread-safe memory management.</a:t>
            </a:r>
          </a:p>
          <a:p>
            <a:r>
              <a:rPr lang="en-US" dirty="0"/>
              <a:t>Global Interpreter Lock is easy to implement in python as it only needs to provide a single lock to a thread for processing in python.</a:t>
            </a:r>
          </a:p>
        </p:txBody>
      </p:sp>
    </p:spTree>
    <p:extLst>
      <p:ext uri="{BB962C8B-B14F-4D97-AF65-F5344CB8AC3E}">
        <p14:creationId xmlns:p14="http://schemas.microsoft.com/office/powerpoint/2010/main" val="2759950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71AB8-32D7-4646-8B5F-2081873E6B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Impact on multi-threaded Python programs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102E0-83E6-8442-9F0F-624573E86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programs or any computer programs then there’s a difference between those that are CPU-bound in their performance and those that are I/O-bound.</a:t>
            </a:r>
          </a:p>
          <a:p>
            <a:r>
              <a:rPr lang="en-US" dirty="0"/>
              <a:t>CPU push the program to its limits by performing many operations simultaneously whereas I/O program had to spend time waiting for Input/Output.</a:t>
            </a:r>
          </a:p>
        </p:txBody>
      </p:sp>
    </p:spTree>
    <p:extLst>
      <p:ext uri="{BB962C8B-B14F-4D97-AF65-F5344CB8AC3E}">
        <p14:creationId xmlns:p14="http://schemas.microsoft.com/office/powerpoint/2010/main" val="1065491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35698-C9C7-284A-A3F2-45989AA1488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Example :CPU bound program that perform simple countdown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C4480-34B6-3A4A-867C-33DF347C7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2185987"/>
            <a:ext cx="10812208" cy="4414837"/>
          </a:xfrm>
        </p:spPr>
        <p:txBody>
          <a:bodyPr>
            <a:normAutofit fontScale="70000" lnSpcReduction="20000"/>
          </a:bodyPr>
          <a:lstStyle/>
          <a:p>
            <a:pPr fontAlgn="base"/>
            <a:r>
              <a:rPr lang="en-US" dirty="0"/>
              <a:t>import time </a:t>
            </a:r>
          </a:p>
          <a:p>
            <a:pPr fontAlgn="base"/>
            <a:r>
              <a:rPr lang="en-US" dirty="0"/>
              <a:t>from threading import Thread </a:t>
            </a:r>
          </a:p>
          <a:p>
            <a:pPr fontAlgn="base"/>
            <a:r>
              <a:rPr lang="en-US" dirty="0"/>
              <a:t>  </a:t>
            </a:r>
          </a:p>
          <a:p>
            <a:pPr fontAlgn="base"/>
            <a:r>
              <a:rPr lang="en-US" dirty="0"/>
              <a:t>COUNT = 50000000  </a:t>
            </a:r>
          </a:p>
          <a:p>
            <a:pPr fontAlgn="base"/>
            <a:r>
              <a:rPr lang="en-US" dirty="0"/>
              <a:t>def countdown(n): </a:t>
            </a:r>
          </a:p>
          <a:p>
            <a:pPr fontAlgn="base"/>
            <a:r>
              <a:rPr lang="en-US" dirty="0"/>
              <a:t>    while n&gt;0: </a:t>
            </a:r>
          </a:p>
          <a:p>
            <a:pPr fontAlgn="base"/>
            <a:r>
              <a:rPr lang="en-US" dirty="0"/>
              <a:t>        n -= 1</a:t>
            </a:r>
          </a:p>
          <a:p>
            <a:pPr fontAlgn="base"/>
            <a:r>
              <a:rPr lang="en-US" dirty="0"/>
              <a:t>  start = time.time() </a:t>
            </a:r>
          </a:p>
          <a:p>
            <a:pPr fontAlgn="base"/>
            <a:r>
              <a:rPr lang="en-US" dirty="0"/>
              <a:t>countdown(COUNT) </a:t>
            </a:r>
          </a:p>
          <a:p>
            <a:pPr fontAlgn="base"/>
            <a:r>
              <a:rPr lang="en-US" dirty="0"/>
              <a:t>end = time.time() </a:t>
            </a:r>
          </a:p>
          <a:p>
            <a:pPr fontAlgn="base"/>
            <a:r>
              <a:rPr lang="en-US" dirty="0"/>
              <a:t>  print('Time taken in seconds -', end - start)   </a:t>
            </a:r>
            <a:r>
              <a:rPr lang="en-US" dirty="0">
                <a:solidFill>
                  <a:schemeClr val="accent6"/>
                </a:solidFill>
              </a:rPr>
              <a:t>#Output : 2.5236213207244873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80463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243C41"/>
      </a:dk2>
      <a:lt2>
        <a:srgbClr val="E3E8E2"/>
      </a:lt2>
      <a:accent1>
        <a:srgbClr val="AD4DC3"/>
      </a:accent1>
      <a:accent2>
        <a:srgbClr val="7A50BA"/>
      </a:accent2>
      <a:accent3>
        <a:srgbClr val="5659C6"/>
      </a:accent3>
      <a:accent4>
        <a:srgbClr val="3B6FB1"/>
      </a:accent4>
      <a:accent5>
        <a:srgbClr val="4BAFC0"/>
      </a:accent5>
      <a:accent6>
        <a:srgbClr val="3BB191"/>
      </a:accent6>
      <a:hlink>
        <a:srgbClr val="3A8BAF"/>
      </a:hlink>
      <a:folHlink>
        <a:srgbClr val="828282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920</Words>
  <Application>Microsoft Macintosh PowerPoint</Application>
  <PresentationFormat>Widescreen</PresentationFormat>
  <Paragraphs>65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AccentBoxVTI</vt:lpstr>
      <vt:lpstr>GIL IN PYTHON</vt:lpstr>
      <vt:lpstr>PROCESS</vt:lpstr>
      <vt:lpstr>THREAD</vt:lpstr>
      <vt:lpstr>What is GIL?</vt:lpstr>
      <vt:lpstr>What problem did the GIL solve for Python :</vt:lpstr>
      <vt:lpstr>Example:</vt:lpstr>
      <vt:lpstr>Why was the GIL chosen as the solution</vt:lpstr>
      <vt:lpstr>Impact on multi-threaded Python programs :</vt:lpstr>
      <vt:lpstr>Example :CPU bound program that perform simple countdown</vt:lpstr>
      <vt:lpstr>Example: Two threads running parallel</vt:lpstr>
      <vt:lpstr>How to deal with Python’s GIL :</vt:lpstr>
      <vt:lpstr>How to deal with Python’s GIL :</vt:lpstr>
      <vt:lpstr># multiprocessing     import multiprocessing   import time     COUNT = 50000000    def countdown(n):      while n&gt;0:          n -= 1    if __name__ == "__main__":      # creating processes       start = time.time()      p1 = multiprocessing.Process(target = countdown, args =(COUNT//2, ))      p2 = multiprocessing.Process(target = countdown, args =(COUNT//2, ))         # starting process 1       p1.start()      # starting process 2       p2.start()          # wait until process 1 is finished       p1.join()       # wait until process 2 is finished       p2.join()      end = time.time()      print('Time taken in seconds -', end - start)          #Output : 2.5148496627807617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GIL IN PYTHON</dc:title>
  <dc:creator>Microsoft Office User</dc:creator>
  <cp:lastModifiedBy>Microsoft Office User</cp:lastModifiedBy>
  <cp:revision>2</cp:revision>
  <dcterms:created xsi:type="dcterms:W3CDTF">2020-07-15T19:51:38Z</dcterms:created>
  <dcterms:modified xsi:type="dcterms:W3CDTF">2020-07-15T19:59:27Z</dcterms:modified>
</cp:coreProperties>
</file>